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61" r:id="rId7"/>
    <p:sldId id="264" r:id="rId8"/>
    <p:sldId id="267" r:id="rId9"/>
    <p:sldId id="262" r:id="rId10"/>
    <p:sldId id="263" r:id="rId11"/>
    <p:sldId id="26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5" d="100"/>
          <a:sy n="45" d="100"/>
        </p:scale>
        <p:origin x="52" y="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EAC27-DFD4-48DD-8320-1AB6745048F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57CEEB2-4D25-4FB0-9263-B4E20272C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D3358CF-9D47-403F-8089-D1FACE095327}"/>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B2F357B7-905B-468F-BCC4-ACEE13F0A8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9B5F5C-3BF5-4A07-9F96-CD5B9CBE4C6D}"/>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8355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5895F-5DDB-417E-AAF0-3DB80BDA45F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1DB68B7-2F72-4858-B274-638AE014000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2F1D2E-F89D-4FAF-8A67-A35C5D9C28F0}"/>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D054F0CA-5BEA-490C-A551-FE59548083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B26660-404D-4CB3-A472-9E3022AF0330}"/>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324757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EB4B91F-667A-420E-A41E-56B452F37B8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26C150E-11CC-4988-ABA5-C443E6B177A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DBDDE4-6141-4D5C-A928-3F3DCED59727}"/>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FD0B7CE6-112E-420F-A367-A0FD404EE4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C0C16C-D554-475D-A837-CEE45111417A}"/>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261236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43195-EAF0-41AD-916D-0C62BBFB01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BEC23D-FCF2-45A7-A080-285F1D7BD2A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AE41B5-6563-4A5A-A171-894FB03E1AB4}"/>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C90E786C-BA10-41BE-8AF1-B6459AB8CE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D34B02-C60F-4C26-BDDF-B84F3FE432A5}"/>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158022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A7E97-0571-4786-A656-FD0AB1B35F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401349A-B850-4992-A7F7-041BE2335D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24A68F8-3BFA-44FB-A43D-31CF1FBABC6F}"/>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A4A37A3B-0DB9-4D29-9CDF-1EEA5FF941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482119-A621-4BEC-896B-C80DDB07AC91}"/>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282102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86B6C-F541-4402-8C86-30B17D34E4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9569B8-08CB-4091-97C0-39595DD2C25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C22078-2736-461B-87AF-D1AA94147F7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DC5CBF8-4CB3-4C35-9EA2-9A6BB5A40D3C}"/>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A888D34C-8F3A-4B88-BBB9-B156FC0B59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CBAD71-D0DC-4285-8EA8-81AA2828874D}"/>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1671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BF033-FDD0-4D7A-B156-BC01570E402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763552C-3F36-4442-BBBB-22E225AE6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FD20E0-535D-42B6-9228-C70431382E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B6C0B89-00B5-445D-9388-4D1AAABED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DCF93A-3524-43BF-906A-A3F3C29F61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CEC044-C3B4-46C8-A213-311DD49505B4}"/>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8" name="Tijdelijke aanduiding voor voettekst 7">
            <a:extLst>
              <a:ext uri="{FF2B5EF4-FFF2-40B4-BE49-F238E27FC236}">
                <a16:creationId xmlns:a16="http://schemas.microsoft.com/office/drawing/2014/main" id="{1CCFFCD6-5932-405D-AA34-5DD7F537299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DE15CB-630D-4FD2-B170-A4A0F67E7A70}"/>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59942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9A946-1CAC-4F44-A158-F4F9063C62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63DB9C2-55C8-45FC-85EE-A66BCCC5AD5E}"/>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4" name="Tijdelijke aanduiding voor voettekst 3">
            <a:extLst>
              <a:ext uri="{FF2B5EF4-FFF2-40B4-BE49-F238E27FC236}">
                <a16:creationId xmlns:a16="http://schemas.microsoft.com/office/drawing/2014/main" id="{615FDBA6-2D83-4AF8-B642-646CB44FAA7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BF47868-CB7C-464A-BFF8-FA9333D1AE63}"/>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343478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56E8394-A87B-489A-8E7C-FAA4F19531CA}"/>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3" name="Tijdelijke aanduiding voor voettekst 2">
            <a:extLst>
              <a:ext uri="{FF2B5EF4-FFF2-40B4-BE49-F238E27FC236}">
                <a16:creationId xmlns:a16="http://schemas.microsoft.com/office/drawing/2014/main" id="{F6551103-E919-4EC6-8D81-5C4088F5963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63AE841-D299-425F-A221-890FC5190536}"/>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420434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0053D-AEA6-4FA7-A859-FE401AFE6D0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E1892EB-8C2D-4CE8-B30E-0D641F54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0FA7FF0-A172-4AD8-B6FE-E4B7DD945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42A35AC-2B5E-40E7-B46B-8F7C7298D1C5}"/>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622F85CF-41D6-4549-B35B-2E68E6ACCB9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81A467-05EC-4D09-9B05-EBBF3F43F9EE}"/>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348623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E1D0B-08A2-41B7-AF99-DF126D1F05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F79B19-E361-4DCD-ABBD-8E0585139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6195994-71A3-496A-8C12-C6F88F6CF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82CD83-1EDD-4BA5-A8FC-7C76E65C082E}"/>
              </a:ext>
            </a:extLst>
          </p:cNvPr>
          <p:cNvSpPr>
            <a:spLocks noGrp="1"/>
          </p:cNvSpPr>
          <p:nvPr>
            <p:ph type="dt" sz="half" idx="10"/>
          </p:nvPr>
        </p:nvSpPr>
        <p:spPr/>
        <p:txBody>
          <a:bodyPr/>
          <a:lstStyle/>
          <a:p>
            <a:fld id="{437CB402-889B-420C-9F19-A772AB2673D2}"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4CB7CF80-3AF0-48AA-BAB8-DA75E4F70D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F18B71-FA28-4CD3-A509-8004319BEB47}"/>
              </a:ext>
            </a:extLst>
          </p:cNvPr>
          <p:cNvSpPr>
            <a:spLocks noGrp="1"/>
          </p:cNvSpPr>
          <p:nvPr>
            <p:ph type="sldNum" sz="quarter" idx="12"/>
          </p:nvPr>
        </p:nvSpPr>
        <p:spPr/>
        <p:txBody>
          <a:bodyPr/>
          <a:lstStyle/>
          <a:p>
            <a:fld id="{3EF68A4B-2522-4345-9649-9BABA14FD65B}" type="slidenum">
              <a:rPr lang="nl-NL" smtClean="0"/>
              <a:t>‹nr.›</a:t>
            </a:fld>
            <a:endParaRPr lang="nl-NL"/>
          </a:p>
        </p:txBody>
      </p:sp>
    </p:spTree>
    <p:extLst>
      <p:ext uri="{BB962C8B-B14F-4D97-AF65-F5344CB8AC3E}">
        <p14:creationId xmlns:p14="http://schemas.microsoft.com/office/powerpoint/2010/main" val="115889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BB7D2-6C0C-47CD-9371-E1826BDC2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4F5198-D91E-4365-AE22-4457739C9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A9D23F-C5FB-4F30-82BD-99A017ED6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CB402-889B-420C-9F19-A772AB2673D2}"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6207856E-5EA7-4634-84F0-B4E5AAF80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C6ED13-0A0F-410B-ACBE-D48CD4A4F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68A4B-2522-4345-9649-9BABA14FD65B}" type="slidenum">
              <a:rPr lang="nl-NL" smtClean="0"/>
              <a:t>‹nr.›</a:t>
            </a:fld>
            <a:endParaRPr lang="nl-NL"/>
          </a:p>
        </p:txBody>
      </p:sp>
    </p:spTree>
    <p:extLst>
      <p:ext uri="{BB962C8B-B14F-4D97-AF65-F5344CB8AC3E}">
        <p14:creationId xmlns:p14="http://schemas.microsoft.com/office/powerpoint/2010/main" val="423559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199FB19-8541-4759-8EF7-EDC2CC4F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Cover">
            <a:extLst>
              <a:ext uri="{FF2B5EF4-FFF2-40B4-BE49-F238E27FC236}">
                <a16:creationId xmlns:a16="http://schemas.microsoft.com/office/drawing/2014/main" id="{977DAE03-AA57-4DFC-A48C-4B398674F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DA108CA-BC8A-4BFB-B536-B84B669CF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CE39006E-0709-4783-A9E5-983AF424B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A3C57BC9-A3BA-4129-B002-C8B0B8D41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Afbeelding 3">
            <a:extLst>
              <a:ext uri="{FF2B5EF4-FFF2-40B4-BE49-F238E27FC236}">
                <a16:creationId xmlns:a16="http://schemas.microsoft.com/office/drawing/2014/main" id="{CA4EFC66-19BE-48E1-8680-32EDA18F8A92}"/>
              </a:ext>
            </a:extLst>
          </p:cNvPr>
          <p:cNvPicPr>
            <a:picLocks noChangeAspect="1"/>
          </p:cNvPicPr>
          <p:nvPr/>
        </p:nvPicPr>
        <p:blipFill rotWithShape="1">
          <a:blip r:embed="rId2"/>
          <a:srcRect l="21723" r="26721"/>
          <a:stretch/>
        </p:blipFill>
        <p:spPr>
          <a:xfrm>
            <a:off x="4280011" y="3128502"/>
            <a:ext cx="7262372" cy="3134236"/>
          </a:xfrm>
          <a:prstGeom prst="rect">
            <a:avLst/>
          </a:prstGeom>
        </p:spPr>
      </p:pic>
      <p:grpSp>
        <p:nvGrpSpPr>
          <p:cNvPr id="17" name="Group 16">
            <a:extLst>
              <a:ext uri="{FF2B5EF4-FFF2-40B4-BE49-F238E27FC236}">
                <a16:creationId xmlns:a16="http://schemas.microsoft.com/office/drawing/2014/main" id="{24710F69-5897-4F60-BCD4-6E733231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8" name="Freeform: Shape 17">
              <a:extLst>
                <a:ext uri="{FF2B5EF4-FFF2-40B4-BE49-F238E27FC236}">
                  <a16:creationId xmlns:a16="http://schemas.microsoft.com/office/drawing/2014/main" id="{33A44526-6575-4E59-AA35-A19E9A286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6934D0-A192-4568-BC15-F9E822EED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170B23D-89B5-4765-AE06-68E681ED8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F6AF785-3532-4FAB-8864-8C2FB47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1C44A1-0005-4DE8-8796-ED6868B93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D3C79A9-D880-41DB-9ACA-504316C4E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8A2E299-C6C2-447B-8EF3-EDE611198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C454EFBF-FB15-47A2-B7CB-3C4A7F090CF7}"/>
              </a:ext>
            </a:extLst>
          </p:cNvPr>
          <p:cNvSpPr>
            <a:spLocks noGrp="1"/>
          </p:cNvSpPr>
          <p:nvPr>
            <p:ph type="ctrTitle"/>
          </p:nvPr>
        </p:nvSpPr>
        <p:spPr>
          <a:xfrm rot="16200000">
            <a:off x="-1326619" y="1943984"/>
            <a:ext cx="5958643" cy="2790395"/>
          </a:xfrm>
        </p:spPr>
        <p:txBody>
          <a:bodyPr anchor="ctr">
            <a:normAutofit/>
          </a:bodyPr>
          <a:lstStyle/>
          <a:p>
            <a:pPr algn="l"/>
            <a:r>
              <a:rPr lang="nl-NL" sz="4800" dirty="0">
                <a:solidFill>
                  <a:schemeClr val="bg1"/>
                </a:solidFill>
              </a:rPr>
              <a:t>Urologie: aanvullend onderzoek</a:t>
            </a:r>
          </a:p>
        </p:txBody>
      </p:sp>
      <p:sp>
        <p:nvSpPr>
          <p:cNvPr id="3" name="Ondertitel 2">
            <a:extLst>
              <a:ext uri="{FF2B5EF4-FFF2-40B4-BE49-F238E27FC236}">
                <a16:creationId xmlns:a16="http://schemas.microsoft.com/office/drawing/2014/main" id="{D60DE6AC-94FC-48ED-A5FE-472DD6D6A438}"/>
              </a:ext>
            </a:extLst>
          </p:cNvPr>
          <p:cNvSpPr>
            <a:spLocks noGrp="1"/>
          </p:cNvSpPr>
          <p:nvPr>
            <p:ph type="subTitle" idx="1"/>
          </p:nvPr>
        </p:nvSpPr>
        <p:spPr>
          <a:xfrm>
            <a:off x="4280010" y="595263"/>
            <a:ext cx="7262372" cy="2386154"/>
          </a:xfrm>
        </p:spPr>
        <p:txBody>
          <a:bodyPr anchor="ctr">
            <a:normAutofit/>
          </a:bodyPr>
          <a:lstStyle/>
          <a:p>
            <a:pPr algn="l"/>
            <a:r>
              <a:rPr lang="nl-NL" dirty="0">
                <a:solidFill>
                  <a:srgbClr val="0070C0"/>
                </a:solidFill>
              </a:rPr>
              <a:t>Bron: PJA  </a:t>
            </a:r>
          </a:p>
          <a:p>
            <a:pPr algn="l"/>
            <a:r>
              <a:rPr lang="nl-NL" dirty="0">
                <a:solidFill>
                  <a:srgbClr val="0070C0"/>
                </a:solidFill>
              </a:rPr>
              <a:t>29-10-2020</a:t>
            </a:r>
          </a:p>
        </p:txBody>
      </p:sp>
    </p:spTree>
    <p:extLst>
      <p:ext uri="{BB962C8B-B14F-4D97-AF65-F5344CB8AC3E}">
        <p14:creationId xmlns:p14="http://schemas.microsoft.com/office/powerpoint/2010/main" val="221431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8AF80E-4EB1-4DD1-B263-5DE1BADC58CE}"/>
              </a:ext>
            </a:extLst>
          </p:cNvPr>
          <p:cNvSpPr>
            <a:spLocks noGrp="1"/>
          </p:cNvSpPr>
          <p:nvPr>
            <p:ph type="title"/>
          </p:nvPr>
        </p:nvSpPr>
        <p:spPr>
          <a:xfrm>
            <a:off x="838200" y="365125"/>
            <a:ext cx="10515600" cy="1325563"/>
          </a:xfrm>
        </p:spPr>
        <p:txBody>
          <a:bodyPr>
            <a:normAutofit/>
          </a:bodyPr>
          <a:lstStyle/>
          <a:p>
            <a:r>
              <a:rPr lang="nl-NL">
                <a:solidFill>
                  <a:srgbClr val="FFFFFF"/>
                </a:solidFill>
              </a:rPr>
              <a:t>Urodynamisch onderzoek (UDO)</a:t>
            </a:r>
          </a:p>
        </p:txBody>
      </p:sp>
      <p:pic>
        <p:nvPicPr>
          <p:cNvPr id="5" name="Afbeelding 4">
            <a:extLst>
              <a:ext uri="{FF2B5EF4-FFF2-40B4-BE49-F238E27FC236}">
                <a16:creationId xmlns:a16="http://schemas.microsoft.com/office/drawing/2014/main" id="{378D2DAC-EE61-4A00-BA67-C719FF2F7190}"/>
              </a:ext>
            </a:extLst>
          </p:cNvPr>
          <p:cNvPicPr>
            <a:picLocks noChangeAspect="1"/>
          </p:cNvPicPr>
          <p:nvPr/>
        </p:nvPicPr>
        <p:blipFill rotWithShape="1">
          <a:blip r:embed="rId2"/>
          <a:srcRect l="979"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97C7944C-4612-472E-9A87-B807568FF10B}"/>
              </a:ext>
            </a:extLst>
          </p:cNvPr>
          <p:cNvSpPr>
            <a:spLocks noGrp="1"/>
          </p:cNvSpPr>
          <p:nvPr>
            <p:ph idx="1"/>
          </p:nvPr>
        </p:nvSpPr>
        <p:spPr>
          <a:xfrm>
            <a:off x="6335270" y="2276857"/>
            <a:ext cx="5015484" cy="3900106"/>
          </a:xfrm>
        </p:spPr>
        <p:txBody>
          <a:bodyPr anchor="ctr">
            <a:normAutofit/>
          </a:bodyPr>
          <a:lstStyle/>
          <a:p>
            <a:pPr marL="0" indent="0">
              <a:buNone/>
            </a:pPr>
            <a:r>
              <a:rPr lang="nl-NL" sz="2200"/>
              <a:t>Dit is een onderzoek van de kracht van de urinestraal en de druk in de urinewegen en de buik. Vooraf moet de patiënt twee tot drie uur veel drinken en niet plassen. Als aan het begin van het onderzoek de blaas vol is, is dat handig. De patiënt plast in een speciaal apparaat. Dat meet hoeveel urine het is per seconde. Met een scan wordt beoordeeld of de blaas echt leeg is.</a:t>
            </a:r>
          </a:p>
        </p:txBody>
      </p:sp>
    </p:spTree>
    <p:extLst>
      <p:ext uri="{BB962C8B-B14F-4D97-AF65-F5344CB8AC3E}">
        <p14:creationId xmlns:p14="http://schemas.microsoft.com/office/powerpoint/2010/main" val="401060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26F680-0BEB-4E82-8F15-7A765FF8B6A4}"/>
              </a:ext>
            </a:extLst>
          </p:cNvPr>
          <p:cNvSpPr>
            <a:spLocks noGrp="1"/>
          </p:cNvSpPr>
          <p:nvPr>
            <p:ph type="title"/>
          </p:nvPr>
        </p:nvSpPr>
        <p:spPr>
          <a:xfrm>
            <a:off x="838200" y="365760"/>
            <a:ext cx="10515600" cy="1325563"/>
          </a:xfrm>
        </p:spPr>
        <p:txBody>
          <a:bodyPr>
            <a:normAutofit/>
          </a:bodyPr>
          <a:lstStyle/>
          <a:p>
            <a:r>
              <a:rPr lang="nl-NL">
                <a:solidFill>
                  <a:srgbClr val="FFFFFF"/>
                </a:solidFill>
              </a:rPr>
              <a:t>TURP</a:t>
            </a:r>
          </a:p>
        </p:txBody>
      </p:sp>
      <p:pic>
        <p:nvPicPr>
          <p:cNvPr id="6" name="Afbeelding 5">
            <a:extLst>
              <a:ext uri="{FF2B5EF4-FFF2-40B4-BE49-F238E27FC236}">
                <a16:creationId xmlns:a16="http://schemas.microsoft.com/office/drawing/2014/main" id="{5CB28A74-CE7D-472D-B150-86CB0F87A2BC}"/>
              </a:ext>
            </a:extLst>
          </p:cNvPr>
          <p:cNvPicPr>
            <a:picLocks noChangeAspect="1"/>
          </p:cNvPicPr>
          <p:nvPr/>
        </p:nvPicPr>
        <p:blipFill rotWithShape="1">
          <a:blip r:embed="rId2"/>
          <a:srcRect r="23160"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6606CC4-AD66-471A-A60B-5B70E0E5D16A}"/>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TURP: transurethrale resectie van de prostaat. Via de plasbuis wordt een buisje ingebracht waardoor met een metalen lusje de prostaat van binnenuit gedeeltelijk wordt ‘leeg geschraapt’ of ‘afgepeld</a:t>
            </a:r>
            <a:r>
              <a:rPr lang="nl-NL" sz="2200"/>
              <a:t>’ .</a:t>
            </a:r>
          </a:p>
        </p:txBody>
      </p:sp>
    </p:spTree>
    <p:extLst>
      <p:ext uri="{BB962C8B-B14F-4D97-AF65-F5344CB8AC3E}">
        <p14:creationId xmlns:p14="http://schemas.microsoft.com/office/powerpoint/2010/main" val="85039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087EA9-19DC-4E7A-88D2-DE5D8160E931}"/>
              </a:ext>
            </a:extLst>
          </p:cNvPr>
          <p:cNvSpPr>
            <a:spLocks noGrp="1"/>
          </p:cNvSpPr>
          <p:nvPr>
            <p:ph type="title"/>
          </p:nvPr>
        </p:nvSpPr>
        <p:spPr>
          <a:xfrm>
            <a:off x="838200" y="365125"/>
            <a:ext cx="10515600" cy="1325563"/>
          </a:xfrm>
        </p:spPr>
        <p:txBody>
          <a:bodyPr>
            <a:normAutofit/>
          </a:bodyPr>
          <a:lstStyle/>
          <a:p>
            <a:r>
              <a:rPr lang="nl-NL">
                <a:solidFill>
                  <a:srgbClr val="FFFFFF"/>
                </a:solidFill>
              </a:rPr>
              <a:t>Urineonderzoek</a:t>
            </a:r>
          </a:p>
        </p:txBody>
      </p:sp>
      <p:pic>
        <p:nvPicPr>
          <p:cNvPr id="4" name="Afbeelding 3">
            <a:extLst>
              <a:ext uri="{FF2B5EF4-FFF2-40B4-BE49-F238E27FC236}">
                <a16:creationId xmlns:a16="http://schemas.microsoft.com/office/drawing/2014/main" id="{62B17CF9-DDC8-4511-92B3-01CE4BFCA5AF}"/>
              </a:ext>
            </a:extLst>
          </p:cNvPr>
          <p:cNvPicPr>
            <a:picLocks noChangeAspect="1"/>
          </p:cNvPicPr>
          <p:nvPr/>
        </p:nvPicPr>
        <p:blipFill rotWithShape="1">
          <a:blip r:embed="rId2"/>
          <a:srcRect r="4197"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5F701589-44D3-4A8D-B00B-E2D9C0083C51}"/>
              </a:ext>
            </a:extLst>
          </p:cNvPr>
          <p:cNvSpPr>
            <a:spLocks noGrp="1"/>
          </p:cNvSpPr>
          <p:nvPr>
            <p:ph idx="1"/>
          </p:nvPr>
        </p:nvSpPr>
        <p:spPr>
          <a:xfrm>
            <a:off x="6335270" y="2276857"/>
            <a:ext cx="5015484" cy="3900106"/>
          </a:xfrm>
        </p:spPr>
        <p:txBody>
          <a:bodyPr anchor="ctr">
            <a:normAutofit/>
          </a:bodyPr>
          <a:lstStyle/>
          <a:p>
            <a:pPr marL="0" indent="0">
              <a:buNone/>
            </a:pPr>
            <a:r>
              <a:rPr lang="nl-NL" sz="2400" dirty="0"/>
              <a:t>De aanwezigheid van veel bacteriën wijst op een infectie. Als er veel bloed is, kan er sprake zijn van een tumor. In urine kunnen ook kankercellen zitten. </a:t>
            </a:r>
          </a:p>
        </p:txBody>
      </p:sp>
    </p:spTree>
    <p:extLst>
      <p:ext uri="{BB962C8B-B14F-4D97-AF65-F5344CB8AC3E}">
        <p14:creationId xmlns:p14="http://schemas.microsoft.com/office/powerpoint/2010/main" val="159993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04D9AD-CFCE-4BAF-878E-E8DF0BB6DF16}"/>
              </a:ext>
            </a:extLst>
          </p:cNvPr>
          <p:cNvSpPr>
            <a:spLocks noGrp="1"/>
          </p:cNvSpPr>
          <p:nvPr>
            <p:ph type="title"/>
          </p:nvPr>
        </p:nvSpPr>
        <p:spPr>
          <a:xfrm>
            <a:off x="838200" y="365125"/>
            <a:ext cx="10515600" cy="1325563"/>
          </a:xfrm>
        </p:spPr>
        <p:txBody>
          <a:bodyPr>
            <a:normAutofit/>
          </a:bodyPr>
          <a:lstStyle/>
          <a:p>
            <a:r>
              <a:rPr lang="nl-NL">
                <a:solidFill>
                  <a:srgbClr val="FFFFFF"/>
                </a:solidFill>
              </a:rPr>
              <a:t>Bloedonderzoek.</a:t>
            </a:r>
          </a:p>
        </p:txBody>
      </p:sp>
      <p:pic>
        <p:nvPicPr>
          <p:cNvPr id="4" name="Afbeelding 3">
            <a:extLst>
              <a:ext uri="{FF2B5EF4-FFF2-40B4-BE49-F238E27FC236}">
                <a16:creationId xmlns:a16="http://schemas.microsoft.com/office/drawing/2014/main" id="{0326B099-5C0C-470F-9EB4-23E712A5DE40}"/>
              </a:ext>
            </a:extLst>
          </p:cNvPr>
          <p:cNvPicPr>
            <a:picLocks noChangeAspect="1"/>
          </p:cNvPicPr>
          <p:nvPr/>
        </p:nvPicPr>
        <p:blipFill rotWithShape="1">
          <a:blip r:embed="rId2"/>
          <a:srcRect l="27366" r="298"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5249BBA3-7468-43B2-834A-B06B001243DF}"/>
              </a:ext>
            </a:extLst>
          </p:cNvPr>
          <p:cNvSpPr>
            <a:spLocks noGrp="1"/>
          </p:cNvSpPr>
          <p:nvPr>
            <p:ph idx="1"/>
          </p:nvPr>
        </p:nvSpPr>
        <p:spPr>
          <a:xfrm>
            <a:off x="6335270" y="2276857"/>
            <a:ext cx="5015484" cy="4216018"/>
          </a:xfrm>
        </p:spPr>
        <p:txBody>
          <a:bodyPr anchor="ctr">
            <a:normAutofit/>
          </a:bodyPr>
          <a:lstStyle/>
          <a:p>
            <a:pPr marL="0" indent="0">
              <a:buNone/>
            </a:pPr>
            <a:r>
              <a:rPr lang="nl-NL" sz="2400" dirty="0"/>
              <a:t>De BSE  (bezinking)en de leukocyten (witte bloedlichaampjes) zijn verhoogd bij een infectie. Een (sterk verhoogd) PSA  (Prostaat Specifiek Antigeen = bloedonderzoek)  kan betekenen dat er sprake is van prostaatkanker.</a:t>
            </a:r>
          </a:p>
        </p:txBody>
      </p:sp>
    </p:spTree>
    <p:extLst>
      <p:ext uri="{BB962C8B-B14F-4D97-AF65-F5344CB8AC3E}">
        <p14:creationId xmlns:p14="http://schemas.microsoft.com/office/powerpoint/2010/main" val="169517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998226-5DFD-45B6-A052-50CBAD0AFD35}"/>
              </a:ext>
            </a:extLst>
          </p:cNvPr>
          <p:cNvSpPr>
            <a:spLocks noGrp="1"/>
          </p:cNvSpPr>
          <p:nvPr>
            <p:ph type="title"/>
          </p:nvPr>
        </p:nvSpPr>
        <p:spPr>
          <a:xfrm>
            <a:off x="838200" y="365125"/>
            <a:ext cx="10515600" cy="1325563"/>
          </a:xfrm>
        </p:spPr>
        <p:txBody>
          <a:bodyPr>
            <a:normAutofit/>
          </a:bodyPr>
          <a:lstStyle/>
          <a:p>
            <a:r>
              <a:rPr lang="nl-NL">
                <a:solidFill>
                  <a:srgbClr val="FFFFFF"/>
                </a:solidFill>
              </a:rPr>
              <a:t>Cystoscopie.</a:t>
            </a:r>
          </a:p>
        </p:txBody>
      </p:sp>
      <p:pic>
        <p:nvPicPr>
          <p:cNvPr id="4" name="Afbeelding 3">
            <a:extLst>
              <a:ext uri="{FF2B5EF4-FFF2-40B4-BE49-F238E27FC236}">
                <a16:creationId xmlns:a16="http://schemas.microsoft.com/office/drawing/2014/main" id="{6974C7D1-C7EE-4AC9-A224-79D6E470BEE2}"/>
              </a:ext>
            </a:extLst>
          </p:cNvPr>
          <p:cNvPicPr>
            <a:picLocks noChangeAspect="1"/>
          </p:cNvPicPr>
          <p:nvPr/>
        </p:nvPicPr>
        <p:blipFill rotWithShape="1">
          <a:blip r:embed="rId2"/>
          <a:srcRect l="4194"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9FED44F7-3465-47CD-B2E9-A2722E62AB78}"/>
              </a:ext>
            </a:extLst>
          </p:cNvPr>
          <p:cNvSpPr>
            <a:spLocks noGrp="1"/>
          </p:cNvSpPr>
          <p:nvPr>
            <p:ph idx="1"/>
          </p:nvPr>
        </p:nvSpPr>
        <p:spPr>
          <a:xfrm>
            <a:off x="6335269" y="1911097"/>
            <a:ext cx="5637655" cy="4946902"/>
          </a:xfrm>
        </p:spPr>
        <p:txBody>
          <a:bodyPr anchor="ctr">
            <a:normAutofit/>
          </a:bodyPr>
          <a:lstStyle/>
          <a:p>
            <a:pPr marL="0" indent="0">
              <a:buNone/>
            </a:pPr>
            <a:r>
              <a:rPr lang="nl-NL" sz="2400" dirty="0"/>
              <a:t>Dit is belangrijk voor de diagnose blaaskanker. Er wordt wat gelei in de plasbuis gespoten. Dit werkt als glijmiddel en is ook verdovend. De pijn is dan minimaal. De gelei moet wel even inwerken. De cystoscoop is een dunne holle buis waarin ook een heel kleine digitale camera zit die de beelden direct weergeeft op een monitor. </a:t>
            </a:r>
          </a:p>
        </p:txBody>
      </p:sp>
    </p:spTree>
    <p:extLst>
      <p:ext uri="{BB962C8B-B14F-4D97-AF65-F5344CB8AC3E}">
        <p14:creationId xmlns:p14="http://schemas.microsoft.com/office/powerpoint/2010/main" val="234076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7A4AFB-4848-45FD-8AA4-D25D1AC24334}"/>
              </a:ext>
            </a:extLst>
          </p:cNvPr>
          <p:cNvSpPr>
            <a:spLocks noGrp="1"/>
          </p:cNvSpPr>
          <p:nvPr>
            <p:ph type="title"/>
          </p:nvPr>
        </p:nvSpPr>
        <p:spPr>
          <a:xfrm>
            <a:off x="838200" y="365125"/>
            <a:ext cx="10515600" cy="1325563"/>
          </a:xfrm>
        </p:spPr>
        <p:txBody>
          <a:bodyPr>
            <a:normAutofit/>
          </a:bodyPr>
          <a:lstStyle/>
          <a:p>
            <a:r>
              <a:rPr lang="nl-NL">
                <a:solidFill>
                  <a:srgbClr val="FFFFFF"/>
                </a:solidFill>
              </a:rPr>
              <a:t>Duplex-echo van de penis</a:t>
            </a:r>
          </a:p>
        </p:txBody>
      </p:sp>
      <p:pic>
        <p:nvPicPr>
          <p:cNvPr id="4" name="Afbeelding 3">
            <a:extLst>
              <a:ext uri="{FF2B5EF4-FFF2-40B4-BE49-F238E27FC236}">
                <a16:creationId xmlns:a16="http://schemas.microsoft.com/office/drawing/2014/main" id="{8F0E4C00-A509-402D-B703-B4CFEACE6ED8}"/>
              </a:ext>
            </a:extLst>
          </p:cNvPr>
          <p:cNvPicPr>
            <a:picLocks noChangeAspect="1"/>
          </p:cNvPicPr>
          <p:nvPr/>
        </p:nvPicPr>
        <p:blipFill rotWithShape="1">
          <a:blip r:embed="rId2"/>
          <a:srcRect t="12421" b="9818"/>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C389D675-F5C8-49AF-AE0A-3D15D355F0F5}"/>
              </a:ext>
            </a:extLst>
          </p:cNvPr>
          <p:cNvSpPr>
            <a:spLocks noGrp="1"/>
          </p:cNvSpPr>
          <p:nvPr>
            <p:ph idx="1"/>
          </p:nvPr>
        </p:nvSpPr>
        <p:spPr>
          <a:xfrm>
            <a:off x="6335270" y="2276857"/>
            <a:ext cx="5015484" cy="3900106"/>
          </a:xfrm>
        </p:spPr>
        <p:txBody>
          <a:bodyPr anchor="ctr">
            <a:normAutofit/>
          </a:bodyPr>
          <a:lstStyle/>
          <a:p>
            <a:pPr marL="0" indent="0">
              <a:buNone/>
            </a:pPr>
            <a:r>
              <a:rPr lang="nl-NL" sz="2200"/>
              <a:t>Duplex-echo van de penis. De bloeddoorstroming wordt gemeten bij de penis in slappe en stijve toestand. Een andere mogelijkheid is het bevestigen van twee ringen om de penis gedurende twee nachten die in het ziekenhuis worden doorgebracht. De computer registreert ’s nachts de activiteit in de penis. Als er erectie is, dan is er in ieder geval lichamelijk niet zo veel aan de hand. </a:t>
            </a:r>
          </a:p>
        </p:txBody>
      </p:sp>
    </p:spTree>
    <p:extLst>
      <p:ext uri="{BB962C8B-B14F-4D97-AF65-F5344CB8AC3E}">
        <p14:creationId xmlns:p14="http://schemas.microsoft.com/office/powerpoint/2010/main" val="97451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144857-EA34-4BFE-A93F-8BAC01B944D4}"/>
              </a:ext>
            </a:extLst>
          </p:cNvPr>
          <p:cNvSpPr>
            <a:spLocks noGrp="1"/>
          </p:cNvSpPr>
          <p:nvPr>
            <p:ph type="title"/>
          </p:nvPr>
        </p:nvSpPr>
        <p:spPr>
          <a:xfrm>
            <a:off x="838200" y="365125"/>
            <a:ext cx="10515600" cy="1325563"/>
          </a:xfrm>
        </p:spPr>
        <p:txBody>
          <a:bodyPr>
            <a:normAutofit/>
          </a:bodyPr>
          <a:lstStyle/>
          <a:p>
            <a:r>
              <a:rPr lang="nl-NL">
                <a:solidFill>
                  <a:srgbClr val="FFFFFF"/>
                </a:solidFill>
              </a:rPr>
              <a:t>Renogram</a:t>
            </a:r>
          </a:p>
        </p:txBody>
      </p:sp>
      <p:pic>
        <p:nvPicPr>
          <p:cNvPr id="4" name="Afbeelding 3">
            <a:extLst>
              <a:ext uri="{FF2B5EF4-FFF2-40B4-BE49-F238E27FC236}">
                <a16:creationId xmlns:a16="http://schemas.microsoft.com/office/drawing/2014/main" id="{7589F85C-AAA4-4F4F-A922-E464B78620D3}"/>
              </a:ext>
            </a:extLst>
          </p:cNvPr>
          <p:cNvPicPr>
            <a:picLocks noChangeAspect="1"/>
          </p:cNvPicPr>
          <p:nvPr/>
        </p:nvPicPr>
        <p:blipFill rotWithShape="1">
          <a:blip r:embed="rId2"/>
          <a:srcRect t="9906" b="1233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D070B68C-4984-4957-8D43-7A4C2C33F928}"/>
              </a:ext>
            </a:extLst>
          </p:cNvPr>
          <p:cNvSpPr>
            <a:spLocks noGrp="1"/>
          </p:cNvSpPr>
          <p:nvPr>
            <p:ph idx="1"/>
          </p:nvPr>
        </p:nvSpPr>
        <p:spPr>
          <a:xfrm>
            <a:off x="6335270" y="2276857"/>
            <a:ext cx="5015484" cy="3900106"/>
          </a:xfrm>
        </p:spPr>
        <p:txBody>
          <a:bodyPr anchor="ctr">
            <a:normAutofit/>
          </a:bodyPr>
          <a:lstStyle/>
          <a:p>
            <a:pPr marL="0" indent="0">
              <a:buNone/>
            </a:pPr>
            <a:r>
              <a:rPr lang="nl-NL" sz="2400" dirty="0"/>
              <a:t>Dit is een scintigrafie van de nieren. Een nier werkt goed als een radioactieve stof goed en snel wordt uitgescheiden</a:t>
            </a:r>
          </a:p>
        </p:txBody>
      </p:sp>
    </p:spTree>
    <p:extLst>
      <p:ext uri="{BB962C8B-B14F-4D97-AF65-F5344CB8AC3E}">
        <p14:creationId xmlns:p14="http://schemas.microsoft.com/office/powerpoint/2010/main" val="295416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CC39DD-0FB0-4BFE-8F32-08259486B991}"/>
              </a:ext>
            </a:extLst>
          </p:cNvPr>
          <p:cNvSpPr>
            <a:spLocks noGrp="1"/>
          </p:cNvSpPr>
          <p:nvPr>
            <p:ph type="title"/>
          </p:nvPr>
        </p:nvSpPr>
        <p:spPr>
          <a:xfrm>
            <a:off x="838200" y="365125"/>
            <a:ext cx="10515600" cy="1325563"/>
          </a:xfrm>
        </p:spPr>
        <p:txBody>
          <a:bodyPr>
            <a:normAutofit/>
          </a:bodyPr>
          <a:lstStyle/>
          <a:p>
            <a:r>
              <a:rPr lang="nl-NL">
                <a:solidFill>
                  <a:srgbClr val="FFFFFF"/>
                </a:solidFill>
              </a:rPr>
              <a:t>Echografie van de / prostaatbiopt</a:t>
            </a:r>
          </a:p>
        </p:txBody>
      </p:sp>
      <p:pic>
        <p:nvPicPr>
          <p:cNvPr id="4" name="Afbeelding 3">
            <a:extLst>
              <a:ext uri="{FF2B5EF4-FFF2-40B4-BE49-F238E27FC236}">
                <a16:creationId xmlns:a16="http://schemas.microsoft.com/office/drawing/2014/main" id="{0AC3F902-AC9B-4AA9-8B6A-19D6AE15CA63}"/>
              </a:ext>
            </a:extLst>
          </p:cNvPr>
          <p:cNvPicPr>
            <a:picLocks noChangeAspect="1"/>
          </p:cNvPicPr>
          <p:nvPr/>
        </p:nvPicPr>
        <p:blipFill rotWithShape="1">
          <a:blip r:embed="rId2"/>
          <a:srcRect t="12107" r="2" b="3372"/>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E6CA852F-B5A7-46EC-839F-91747172891D}"/>
              </a:ext>
            </a:extLst>
          </p:cNvPr>
          <p:cNvSpPr>
            <a:spLocks noGrp="1"/>
          </p:cNvSpPr>
          <p:nvPr>
            <p:ph idx="1"/>
          </p:nvPr>
        </p:nvSpPr>
        <p:spPr>
          <a:xfrm>
            <a:off x="6335270" y="2276857"/>
            <a:ext cx="5015484" cy="3900106"/>
          </a:xfrm>
        </p:spPr>
        <p:txBody>
          <a:bodyPr anchor="ctr">
            <a:normAutofit/>
          </a:bodyPr>
          <a:lstStyle/>
          <a:p>
            <a:pPr marL="0" indent="0">
              <a:buNone/>
            </a:pPr>
            <a:r>
              <a:rPr lang="nl-NL" sz="2200"/>
              <a:t>Een buisje met glijmiddel wordt via de anus naar binnen gebracht. Dat lukt goed als de patiënt ontspant. De prostaat en de zaadblaasjes komen in beeld. Met een naald kan een biopt (weefsel) worden genomen. </a:t>
            </a:r>
          </a:p>
        </p:txBody>
      </p:sp>
    </p:spTree>
    <p:extLst>
      <p:ext uri="{BB962C8B-B14F-4D97-AF65-F5344CB8AC3E}">
        <p14:creationId xmlns:p14="http://schemas.microsoft.com/office/powerpoint/2010/main" val="242929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4B32D2-C647-4ACF-8799-78316D39580D}"/>
              </a:ext>
            </a:extLst>
          </p:cNvPr>
          <p:cNvSpPr>
            <a:spLocks noGrp="1"/>
          </p:cNvSpPr>
          <p:nvPr>
            <p:ph type="title"/>
          </p:nvPr>
        </p:nvSpPr>
        <p:spPr>
          <a:xfrm>
            <a:off x="838200" y="365760"/>
            <a:ext cx="10515600" cy="1325563"/>
          </a:xfrm>
        </p:spPr>
        <p:txBody>
          <a:bodyPr>
            <a:normAutofit/>
          </a:bodyPr>
          <a:lstStyle/>
          <a:p>
            <a:r>
              <a:rPr lang="pt-BR">
                <a:solidFill>
                  <a:srgbClr val="FFFFFF"/>
                </a:solidFill>
              </a:rPr>
              <a:t>Intraveneus urogram</a:t>
            </a:r>
            <a:endParaRPr lang="nl-NL">
              <a:solidFill>
                <a:srgbClr val="FFFFFF"/>
              </a:solidFill>
            </a:endParaRPr>
          </a:p>
        </p:txBody>
      </p:sp>
      <p:pic>
        <p:nvPicPr>
          <p:cNvPr id="4" name="Afbeelding 3">
            <a:extLst>
              <a:ext uri="{FF2B5EF4-FFF2-40B4-BE49-F238E27FC236}">
                <a16:creationId xmlns:a16="http://schemas.microsoft.com/office/drawing/2014/main" id="{43BB8930-EE27-4D72-B358-ACB06335F1FE}"/>
              </a:ext>
            </a:extLst>
          </p:cNvPr>
          <p:cNvPicPr>
            <a:picLocks noChangeAspect="1"/>
          </p:cNvPicPr>
          <p:nvPr/>
        </p:nvPicPr>
        <p:blipFill rotWithShape="1">
          <a:blip r:embed="rId2"/>
          <a:srcRect t="20084" r="2" b="1032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02C5534-2A25-484A-AD23-80B0FAE5F324}"/>
              </a:ext>
            </a:extLst>
          </p:cNvPr>
          <p:cNvSpPr>
            <a:spLocks noGrp="1"/>
          </p:cNvSpPr>
          <p:nvPr>
            <p:ph idx="1"/>
          </p:nvPr>
        </p:nvSpPr>
        <p:spPr>
          <a:xfrm>
            <a:off x="6335270" y="2276857"/>
            <a:ext cx="5015484" cy="3900106"/>
          </a:xfrm>
        </p:spPr>
        <p:txBody>
          <a:bodyPr anchor="ctr">
            <a:normAutofit/>
          </a:bodyPr>
          <a:lstStyle/>
          <a:p>
            <a:pPr marL="0" indent="0">
              <a:buNone/>
            </a:pPr>
            <a:r>
              <a:rPr lang="nl-NL" sz="2200"/>
              <a:t>Intraveneus urogram, ook intraveneus pyelogram genoemd (IVU, IVP). Met contraststof worden de urinewegen zichtbaar gemaakt. </a:t>
            </a:r>
          </a:p>
        </p:txBody>
      </p:sp>
    </p:spTree>
    <p:extLst>
      <p:ext uri="{BB962C8B-B14F-4D97-AF65-F5344CB8AC3E}">
        <p14:creationId xmlns:p14="http://schemas.microsoft.com/office/powerpoint/2010/main" val="330688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727E74-5A12-4885-898A-35316EE6F409}"/>
              </a:ext>
            </a:extLst>
          </p:cNvPr>
          <p:cNvSpPr>
            <a:spLocks noGrp="1"/>
          </p:cNvSpPr>
          <p:nvPr>
            <p:ph type="title"/>
          </p:nvPr>
        </p:nvSpPr>
        <p:spPr>
          <a:xfrm>
            <a:off x="838200" y="365125"/>
            <a:ext cx="10515600" cy="1325563"/>
          </a:xfrm>
        </p:spPr>
        <p:txBody>
          <a:bodyPr>
            <a:normAutofit/>
          </a:bodyPr>
          <a:lstStyle/>
          <a:p>
            <a:r>
              <a:rPr lang="nl-NL">
                <a:solidFill>
                  <a:srgbClr val="FFFFFF"/>
                </a:solidFill>
              </a:rPr>
              <a:t>Botscan.</a:t>
            </a:r>
          </a:p>
        </p:txBody>
      </p:sp>
      <p:pic>
        <p:nvPicPr>
          <p:cNvPr id="4" name="Afbeelding 3">
            <a:extLst>
              <a:ext uri="{FF2B5EF4-FFF2-40B4-BE49-F238E27FC236}">
                <a16:creationId xmlns:a16="http://schemas.microsoft.com/office/drawing/2014/main" id="{6B9DFE42-7375-4FA7-AF80-39B565CC994B}"/>
              </a:ext>
            </a:extLst>
          </p:cNvPr>
          <p:cNvPicPr>
            <a:picLocks noChangeAspect="1"/>
          </p:cNvPicPr>
          <p:nvPr/>
        </p:nvPicPr>
        <p:blipFill rotWithShape="1">
          <a:blip r:embed="rId2"/>
          <a:srcRect r="2" b="2045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D2D2E3B3-77F2-428C-899E-5425A7D8E1FF}"/>
              </a:ext>
            </a:extLst>
          </p:cNvPr>
          <p:cNvSpPr>
            <a:spLocks noGrp="1"/>
          </p:cNvSpPr>
          <p:nvPr>
            <p:ph idx="1"/>
          </p:nvPr>
        </p:nvSpPr>
        <p:spPr>
          <a:xfrm>
            <a:off x="6335270" y="2276857"/>
            <a:ext cx="5015484" cy="3900106"/>
          </a:xfrm>
        </p:spPr>
        <p:txBody>
          <a:bodyPr anchor="ctr">
            <a:normAutofit/>
          </a:bodyPr>
          <a:lstStyle/>
          <a:p>
            <a:pPr marL="0" indent="0">
              <a:buNone/>
            </a:pPr>
            <a:r>
              <a:rPr lang="nl-NL" sz="2200"/>
              <a:t>Dit is een scintigrafie van de botten. Vooral prostaatkanker staat erom bekend snel naar de botten uit te zaaien. Als iemand ‘vol kanker’ zit (vol uitzaaiingen), dan is dat op een botscan ook goed te zien. </a:t>
            </a:r>
          </a:p>
        </p:txBody>
      </p:sp>
    </p:spTree>
    <p:extLst>
      <p:ext uri="{BB962C8B-B14F-4D97-AF65-F5344CB8AC3E}">
        <p14:creationId xmlns:p14="http://schemas.microsoft.com/office/powerpoint/2010/main" val="220668397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476</Words>
  <Application>Microsoft Office PowerPoint</Application>
  <PresentationFormat>Breedbeeld</PresentationFormat>
  <Paragraphs>23</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Urologie: aanvullend onderzoek</vt:lpstr>
      <vt:lpstr>Urineonderzoek</vt:lpstr>
      <vt:lpstr>Bloedonderzoek.</vt:lpstr>
      <vt:lpstr>Cystoscopie.</vt:lpstr>
      <vt:lpstr>Duplex-echo van de penis</vt:lpstr>
      <vt:lpstr>Renogram</vt:lpstr>
      <vt:lpstr>Echografie van de / prostaatbiopt</vt:lpstr>
      <vt:lpstr>Intraveneus urogram</vt:lpstr>
      <vt:lpstr>Botscan.</vt:lpstr>
      <vt:lpstr>Urodynamisch onderzoek (UDO)</vt:lpstr>
      <vt:lpstr>TURP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Urologie: aanvullend onderzoek</dc:title>
  <dc:creator>Bouke Cuperus</dc:creator>
  <cp:lastModifiedBy>Bouke Cuperus</cp:lastModifiedBy>
  <cp:revision>2</cp:revision>
  <dcterms:created xsi:type="dcterms:W3CDTF">2020-10-29T18:56:15Z</dcterms:created>
  <dcterms:modified xsi:type="dcterms:W3CDTF">2020-10-29T18:58:03Z</dcterms:modified>
</cp:coreProperties>
</file>